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25"/>
  </p:notesMasterIdLst>
  <p:handoutMasterIdLst>
    <p:handoutMasterId r:id="rId26"/>
  </p:handoutMasterIdLst>
  <p:sldIdLst>
    <p:sldId id="385" r:id="rId5"/>
    <p:sldId id="418" r:id="rId6"/>
    <p:sldId id="398" r:id="rId7"/>
    <p:sldId id="400" r:id="rId8"/>
    <p:sldId id="402" r:id="rId9"/>
    <p:sldId id="401" r:id="rId10"/>
    <p:sldId id="403" r:id="rId11"/>
    <p:sldId id="404" r:id="rId12"/>
    <p:sldId id="405" r:id="rId13"/>
    <p:sldId id="406" r:id="rId14"/>
    <p:sldId id="419" r:id="rId15"/>
    <p:sldId id="409" r:id="rId16"/>
    <p:sldId id="411" r:id="rId17"/>
    <p:sldId id="410" r:id="rId18"/>
    <p:sldId id="414" r:id="rId19"/>
    <p:sldId id="413" r:id="rId20"/>
    <p:sldId id="415" r:id="rId21"/>
    <p:sldId id="416" r:id="rId22"/>
    <p:sldId id="417" r:id="rId23"/>
    <p:sldId id="39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F735087-52DE-4072-8CF3-43137C42DB06}">
          <p14:sldIdLst>
            <p14:sldId id="385"/>
            <p14:sldId id="418"/>
            <p14:sldId id="398"/>
            <p14:sldId id="400"/>
            <p14:sldId id="402"/>
            <p14:sldId id="401"/>
            <p14:sldId id="403"/>
            <p14:sldId id="404"/>
            <p14:sldId id="405"/>
            <p14:sldId id="406"/>
            <p14:sldId id="419"/>
            <p14:sldId id="409"/>
            <p14:sldId id="411"/>
            <p14:sldId id="410"/>
            <p14:sldId id="414"/>
            <p14:sldId id="413"/>
            <p14:sldId id="415"/>
            <p14:sldId id="416"/>
            <p14:sldId id="417"/>
            <p14:sldId id="39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880" userDrawn="1">
          <p15:clr>
            <a:srgbClr val="A4A3A4"/>
          </p15:clr>
        </p15:guide>
        <p15:guide id="3" pos="48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Автор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472A"/>
    <a:srgbClr val="F5F5F5"/>
    <a:srgbClr val="D24726"/>
    <a:srgbClr val="9FCDB3"/>
    <a:srgbClr val="217346"/>
    <a:srgbClr val="000000"/>
    <a:srgbClr val="D9D9D9"/>
    <a:srgbClr val="F3F2F1"/>
    <a:srgbClr val="FF00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/>
    <p:restoredTop sz="94560"/>
  </p:normalViewPr>
  <p:slideViewPr>
    <p:cSldViewPr snapToGrid="0">
      <p:cViewPr varScale="1">
        <p:scale>
          <a:sx n="103" d="100"/>
          <a:sy n="103" d="100"/>
        </p:scale>
        <p:origin x="-798" y="-84"/>
      </p:cViewPr>
      <p:guideLst>
        <p:guide orient="horz" pos="2880"/>
        <p:guide pos="48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3403" y="28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BA57CB-EFAF-4E04-BB81-5D3A32E2F108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7A6D7CB-5EE2-42C7-A28F-6056AD27EAE0}">
      <dgm:prSet phldrT="[Текст]"/>
      <dgm:spPr/>
      <dgm:t>
        <a:bodyPr/>
        <a:lstStyle/>
        <a:p>
          <a:r>
            <a:rPr lang="ru-RU" dirty="0"/>
            <a:t>Зависимость от других</a:t>
          </a:r>
        </a:p>
      </dgm:t>
    </dgm:pt>
    <dgm:pt modelId="{1D31C472-0BA9-4D7D-A63D-4B4A84621587}" type="parTrans" cxnId="{2B53EFE2-1FFE-4FCE-8327-27E2095B66A4}">
      <dgm:prSet/>
      <dgm:spPr/>
      <dgm:t>
        <a:bodyPr/>
        <a:lstStyle/>
        <a:p>
          <a:endParaRPr lang="ru-RU"/>
        </a:p>
      </dgm:t>
    </dgm:pt>
    <dgm:pt modelId="{CFEA6C43-CC28-4763-8EB8-3EE70A2D817D}" type="sibTrans" cxnId="{2B53EFE2-1FFE-4FCE-8327-27E2095B66A4}">
      <dgm:prSet/>
      <dgm:spPr/>
      <dgm:t>
        <a:bodyPr/>
        <a:lstStyle/>
        <a:p>
          <a:endParaRPr lang="ru-RU"/>
        </a:p>
      </dgm:t>
    </dgm:pt>
    <dgm:pt modelId="{21C47DF7-978F-4E3E-B65C-44583B178559}">
      <dgm:prSet phldrT="[Текст]"/>
      <dgm:spPr/>
      <dgm:t>
        <a:bodyPr/>
        <a:lstStyle/>
        <a:p>
          <a:r>
            <a:rPr lang="ru-RU" dirty="0"/>
            <a:t>Дополнительная и альтернативная коммуникация не переносится на другие ситуации</a:t>
          </a:r>
        </a:p>
      </dgm:t>
    </dgm:pt>
    <dgm:pt modelId="{5EAC06C1-474D-4D33-A1E5-E411DE49E30D}" type="parTrans" cxnId="{1B77412C-0563-41C7-A86B-491F88C714A1}">
      <dgm:prSet/>
      <dgm:spPr/>
      <dgm:t>
        <a:bodyPr/>
        <a:lstStyle/>
        <a:p>
          <a:endParaRPr lang="ru-RU"/>
        </a:p>
      </dgm:t>
    </dgm:pt>
    <dgm:pt modelId="{1DC4E72C-7D58-4E60-8F47-FB591BEB42EA}" type="sibTrans" cxnId="{1B77412C-0563-41C7-A86B-491F88C714A1}">
      <dgm:prSet/>
      <dgm:spPr/>
      <dgm:t>
        <a:bodyPr/>
        <a:lstStyle/>
        <a:p>
          <a:endParaRPr lang="ru-RU"/>
        </a:p>
      </dgm:t>
    </dgm:pt>
    <dgm:pt modelId="{51A793C6-726C-43DD-8FA7-E811D2A11195}">
      <dgm:prSet phldrT="[Текст]"/>
      <dgm:spPr/>
      <dgm:t>
        <a:bodyPr/>
        <a:lstStyle/>
        <a:p>
          <a:r>
            <a:rPr lang="ru-RU" dirty="0"/>
            <a:t>Обучение требует времени</a:t>
          </a:r>
        </a:p>
      </dgm:t>
    </dgm:pt>
    <dgm:pt modelId="{A9D9AE65-9ABE-4054-8820-7600789E9783}" type="parTrans" cxnId="{7F7A6C1A-5305-4537-ACBE-0B5AE9E640EB}">
      <dgm:prSet/>
      <dgm:spPr/>
      <dgm:t>
        <a:bodyPr/>
        <a:lstStyle/>
        <a:p>
          <a:endParaRPr lang="ru-RU"/>
        </a:p>
      </dgm:t>
    </dgm:pt>
    <dgm:pt modelId="{29A7890C-9094-4FF6-855C-CBAE1CB91E52}" type="sibTrans" cxnId="{7F7A6C1A-5305-4537-ACBE-0B5AE9E640EB}">
      <dgm:prSet/>
      <dgm:spPr/>
      <dgm:t>
        <a:bodyPr/>
        <a:lstStyle/>
        <a:p>
          <a:endParaRPr lang="ru-RU"/>
        </a:p>
      </dgm:t>
    </dgm:pt>
    <dgm:pt modelId="{8DA68CCA-E679-4BDE-A21B-4638BEF43FFA}" type="pres">
      <dgm:prSet presAssocID="{8BBA57CB-EFAF-4E04-BB81-5D3A32E2F108}" presName="compositeShape" presStyleCnt="0">
        <dgm:presLayoutVars>
          <dgm:dir/>
          <dgm:resizeHandles/>
        </dgm:presLayoutVars>
      </dgm:prSet>
      <dgm:spPr/>
    </dgm:pt>
    <dgm:pt modelId="{62491350-CEC0-4D1F-81D1-2254C3BD6D08}" type="pres">
      <dgm:prSet presAssocID="{8BBA57CB-EFAF-4E04-BB81-5D3A32E2F108}" presName="pyramid" presStyleLbl="node1" presStyleIdx="0" presStyleCnt="1"/>
      <dgm:spPr/>
    </dgm:pt>
    <dgm:pt modelId="{51714B39-B18C-4DA5-A859-B90749798123}" type="pres">
      <dgm:prSet presAssocID="{8BBA57CB-EFAF-4E04-BB81-5D3A32E2F108}" presName="theList" presStyleCnt="0"/>
      <dgm:spPr/>
    </dgm:pt>
    <dgm:pt modelId="{24E58315-A57E-49E9-B579-A366C51C1649}" type="pres">
      <dgm:prSet presAssocID="{97A6D7CB-5EE2-42C7-A28F-6056AD27EAE0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F004D2-1C15-4E72-82A4-BBD99495CDE3}" type="pres">
      <dgm:prSet presAssocID="{97A6D7CB-5EE2-42C7-A28F-6056AD27EAE0}" presName="aSpace" presStyleCnt="0"/>
      <dgm:spPr/>
    </dgm:pt>
    <dgm:pt modelId="{D3237174-B96D-4D6F-9C67-352F3B9F4CA5}" type="pres">
      <dgm:prSet presAssocID="{21C47DF7-978F-4E3E-B65C-44583B178559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D783D-5BDC-44AB-89E4-B1DFC5272AAD}" type="pres">
      <dgm:prSet presAssocID="{21C47DF7-978F-4E3E-B65C-44583B178559}" presName="aSpace" presStyleCnt="0"/>
      <dgm:spPr/>
    </dgm:pt>
    <dgm:pt modelId="{EF798307-08A2-48BE-A401-E278ACB63810}" type="pres">
      <dgm:prSet presAssocID="{51A793C6-726C-43DD-8FA7-E811D2A11195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6F0100-066C-4AAE-8091-03AB79398F13}" type="pres">
      <dgm:prSet presAssocID="{51A793C6-726C-43DD-8FA7-E811D2A11195}" presName="aSpace" presStyleCnt="0"/>
      <dgm:spPr/>
    </dgm:pt>
  </dgm:ptLst>
  <dgm:cxnLst>
    <dgm:cxn modelId="{7F7A6C1A-5305-4537-ACBE-0B5AE9E640EB}" srcId="{8BBA57CB-EFAF-4E04-BB81-5D3A32E2F108}" destId="{51A793C6-726C-43DD-8FA7-E811D2A11195}" srcOrd="2" destOrd="0" parTransId="{A9D9AE65-9ABE-4054-8820-7600789E9783}" sibTransId="{29A7890C-9094-4FF6-855C-CBAE1CB91E52}"/>
    <dgm:cxn modelId="{F3E90F40-6675-4B83-AF2C-4CD4EAFD7E1A}" type="presOf" srcId="{21C47DF7-978F-4E3E-B65C-44583B178559}" destId="{D3237174-B96D-4D6F-9C67-352F3B9F4CA5}" srcOrd="0" destOrd="0" presId="urn:microsoft.com/office/officeart/2005/8/layout/pyramid2"/>
    <dgm:cxn modelId="{ACA146CD-2672-4076-BE3D-FB16793C8B1F}" type="presOf" srcId="{97A6D7CB-5EE2-42C7-A28F-6056AD27EAE0}" destId="{24E58315-A57E-49E9-B579-A366C51C1649}" srcOrd="0" destOrd="0" presId="urn:microsoft.com/office/officeart/2005/8/layout/pyramid2"/>
    <dgm:cxn modelId="{1B77412C-0563-41C7-A86B-491F88C714A1}" srcId="{8BBA57CB-EFAF-4E04-BB81-5D3A32E2F108}" destId="{21C47DF7-978F-4E3E-B65C-44583B178559}" srcOrd="1" destOrd="0" parTransId="{5EAC06C1-474D-4D33-A1E5-E411DE49E30D}" sibTransId="{1DC4E72C-7D58-4E60-8F47-FB591BEB42EA}"/>
    <dgm:cxn modelId="{B26BD62B-124E-4357-80C3-AD5B7EBDDA40}" type="presOf" srcId="{8BBA57CB-EFAF-4E04-BB81-5D3A32E2F108}" destId="{8DA68CCA-E679-4BDE-A21B-4638BEF43FFA}" srcOrd="0" destOrd="0" presId="urn:microsoft.com/office/officeart/2005/8/layout/pyramid2"/>
    <dgm:cxn modelId="{8F048D72-8899-4096-87B2-48DF5F1BD066}" type="presOf" srcId="{51A793C6-726C-43DD-8FA7-E811D2A11195}" destId="{EF798307-08A2-48BE-A401-E278ACB63810}" srcOrd="0" destOrd="0" presId="urn:microsoft.com/office/officeart/2005/8/layout/pyramid2"/>
    <dgm:cxn modelId="{2B53EFE2-1FFE-4FCE-8327-27E2095B66A4}" srcId="{8BBA57CB-EFAF-4E04-BB81-5D3A32E2F108}" destId="{97A6D7CB-5EE2-42C7-A28F-6056AD27EAE0}" srcOrd="0" destOrd="0" parTransId="{1D31C472-0BA9-4D7D-A63D-4B4A84621587}" sibTransId="{CFEA6C43-CC28-4763-8EB8-3EE70A2D817D}"/>
    <dgm:cxn modelId="{D742BFB8-57B9-49FC-8B0F-706B52358ABF}" type="presParOf" srcId="{8DA68CCA-E679-4BDE-A21B-4638BEF43FFA}" destId="{62491350-CEC0-4D1F-81D1-2254C3BD6D08}" srcOrd="0" destOrd="0" presId="urn:microsoft.com/office/officeart/2005/8/layout/pyramid2"/>
    <dgm:cxn modelId="{3C88A6A6-912C-4876-A761-6B3095862BB3}" type="presParOf" srcId="{8DA68CCA-E679-4BDE-A21B-4638BEF43FFA}" destId="{51714B39-B18C-4DA5-A859-B90749798123}" srcOrd="1" destOrd="0" presId="urn:microsoft.com/office/officeart/2005/8/layout/pyramid2"/>
    <dgm:cxn modelId="{9C91DD46-2467-4E93-8CC4-5EFDDE080A9E}" type="presParOf" srcId="{51714B39-B18C-4DA5-A859-B90749798123}" destId="{24E58315-A57E-49E9-B579-A366C51C1649}" srcOrd="0" destOrd="0" presId="urn:microsoft.com/office/officeart/2005/8/layout/pyramid2"/>
    <dgm:cxn modelId="{67DEA583-0398-45E5-B88E-46B6EE1E9140}" type="presParOf" srcId="{51714B39-B18C-4DA5-A859-B90749798123}" destId="{31F004D2-1C15-4E72-82A4-BBD99495CDE3}" srcOrd="1" destOrd="0" presId="urn:microsoft.com/office/officeart/2005/8/layout/pyramid2"/>
    <dgm:cxn modelId="{3C798DF9-E507-4FBC-82A9-7BD10544C862}" type="presParOf" srcId="{51714B39-B18C-4DA5-A859-B90749798123}" destId="{D3237174-B96D-4D6F-9C67-352F3B9F4CA5}" srcOrd="2" destOrd="0" presId="urn:microsoft.com/office/officeart/2005/8/layout/pyramid2"/>
    <dgm:cxn modelId="{35B37755-2620-4163-AF93-F47176A09A3F}" type="presParOf" srcId="{51714B39-B18C-4DA5-A859-B90749798123}" destId="{939D783D-5BDC-44AB-89E4-B1DFC5272AAD}" srcOrd="3" destOrd="0" presId="urn:microsoft.com/office/officeart/2005/8/layout/pyramid2"/>
    <dgm:cxn modelId="{54686A8B-88FC-4705-A3DF-D8F4E4952061}" type="presParOf" srcId="{51714B39-B18C-4DA5-A859-B90749798123}" destId="{EF798307-08A2-48BE-A401-E278ACB63810}" srcOrd="4" destOrd="0" presId="urn:microsoft.com/office/officeart/2005/8/layout/pyramid2"/>
    <dgm:cxn modelId="{DDB349B9-AD71-4D67-B6AD-1E5BCDE30738}" type="presParOf" srcId="{51714B39-B18C-4DA5-A859-B90749798123}" destId="{856F0100-066C-4AAE-8091-03AB79398F13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91350-CEC0-4D1F-81D1-2254C3BD6D08}">
      <dsp:nvSpPr>
        <dsp:cNvPr id="0" name=""/>
        <dsp:cNvSpPr/>
      </dsp:nvSpPr>
      <dsp:spPr>
        <a:xfrm>
          <a:off x="1047982" y="0"/>
          <a:ext cx="4256267" cy="425626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E58315-A57E-49E9-B579-A366C51C1649}">
      <dsp:nvSpPr>
        <dsp:cNvPr id="0" name=""/>
        <dsp:cNvSpPr/>
      </dsp:nvSpPr>
      <dsp:spPr>
        <a:xfrm>
          <a:off x="3176115" y="427912"/>
          <a:ext cx="2766573" cy="100753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Зависимость от других</a:t>
          </a:r>
        </a:p>
      </dsp:txBody>
      <dsp:txXfrm>
        <a:off x="3225299" y="477096"/>
        <a:ext cx="2668205" cy="909170"/>
      </dsp:txXfrm>
    </dsp:sp>
    <dsp:sp modelId="{D3237174-B96D-4D6F-9C67-352F3B9F4CA5}">
      <dsp:nvSpPr>
        <dsp:cNvPr id="0" name=""/>
        <dsp:cNvSpPr/>
      </dsp:nvSpPr>
      <dsp:spPr>
        <a:xfrm>
          <a:off x="3176115" y="1561393"/>
          <a:ext cx="2766573" cy="100753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Дополнительная и альтернативная коммуникация не переносится на другие ситуации</a:t>
          </a:r>
        </a:p>
      </dsp:txBody>
      <dsp:txXfrm>
        <a:off x="3225299" y="1610577"/>
        <a:ext cx="2668205" cy="909170"/>
      </dsp:txXfrm>
    </dsp:sp>
    <dsp:sp modelId="{EF798307-08A2-48BE-A401-E278ACB63810}">
      <dsp:nvSpPr>
        <dsp:cNvPr id="0" name=""/>
        <dsp:cNvSpPr/>
      </dsp:nvSpPr>
      <dsp:spPr>
        <a:xfrm>
          <a:off x="3176115" y="2694873"/>
          <a:ext cx="2766573" cy="100753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Обучение требует времени</a:t>
          </a:r>
        </a:p>
      </dsp:txBody>
      <dsp:txXfrm>
        <a:off x="3225299" y="2744057"/>
        <a:ext cx="2668205" cy="909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29464" y="2570226"/>
            <a:ext cx="9922447" cy="914400"/>
          </a:xfrm>
          <a:prstGeom prst="rect">
            <a:avLst/>
          </a:prstGeom>
        </p:spPr>
        <p:txBody>
          <a:bodyPr/>
          <a:lstStyle>
            <a:lvl1pPr algn="ctr">
              <a:defRPr sz="5400" b="0">
                <a:solidFill>
                  <a:schemeClr val="tx1"/>
                </a:solidFill>
                <a:latin typeface="Segoe UI (Основной текст)"/>
              </a:defRPr>
            </a:lvl1pPr>
          </a:lstStyle>
          <a:p>
            <a:r>
              <a:rPr lang="ru-RU" dirty="0"/>
              <a:t>Название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107D0E1-EAED-8E08-24BA-8F930364BA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7225" y="5708904"/>
            <a:ext cx="3724275" cy="8620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1800" b="0" i="0" kern="1200" dirty="0" smtClean="0">
                <a:solidFill>
                  <a:schemeClr val="tx1"/>
                </a:solidFill>
                <a:effectLst/>
                <a:latin typeface="Bahnschrift Light SemiCondensed" pitchFamily="34" charset="0"/>
                <a:ea typeface="+mn-ea"/>
                <a:cs typeface="Sakkal Majalla" panose="020B0604020202020204" pitchFamily="2" charset="-7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ФИО, должность,</a:t>
            </a:r>
            <a:br>
              <a:rPr lang="ru-RU" dirty="0"/>
            </a:br>
            <a:r>
              <a:rPr lang="ru-RU" dirty="0"/>
              <a:t>звание, место работы</a:t>
            </a:r>
            <a:endParaRPr lang="ru-RU" spc="-1" dirty="0">
              <a:solidFill>
                <a:schemeClr val="tx2"/>
              </a:solidFill>
              <a:latin typeface="Arial"/>
            </a:endParaRPr>
          </a:p>
          <a:p>
            <a:pPr lvl="0"/>
            <a:endParaRPr lang="en-US" dirty="0"/>
          </a:p>
        </p:txBody>
      </p:sp>
      <p:pic>
        <p:nvPicPr>
          <p:cNvPr id="7" name="Рисунок 6"/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26579" y="123478"/>
            <a:ext cx="921960" cy="841320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/>
          <p:cNvPicPr/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 rot="26400">
            <a:off x="10961439" y="-60248"/>
            <a:ext cx="901580" cy="1340079"/>
          </a:xfrm>
          <a:prstGeom prst="rect">
            <a:avLst/>
          </a:prstGeom>
          <a:ln>
            <a:noFill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2DE796B5-EBCD-44AF-90A9-44CA72B2A346}"/>
              </a:ext>
            </a:extLst>
          </p:cNvPr>
          <p:cNvSpPr/>
          <p:nvPr userDrawn="1"/>
        </p:nvSpPr>
        <p:spPr>
          <a:xfrm>
            <a:off x="1638299" y="195486"/>
            <a:ext cx="92202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0" i="0" dirty="0">
                <a:solidFill>
                  <a:schemeClr val="tx1"/>
                </a:solidFill>
                <a:effectLst/>
                <a:latin typeface="Bahnschrift Light SemiCondensed" pitchFamily="34" charset="0"/>
                <a:cs typeface="Sakkal Majalla" panose="020B0604020202020204" pitchFamily="2" charset="-78"/>
              </a:rPr>
              <a:t>Государственное бюджетное учреждение дополнительного профессионального образования «Ставропольский краевой институт развития образования, повышения квалификации и переподготовки работников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85243B5-B498-1E60-5D02-983D13E82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DBD33E4-41B8-74EC-F9A4-3E1DCC0E7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22A375B-2E8B-0F31-9DE4-A5F0682AD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CB40353B-463E-6D13-F92E-564948AFA3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44500" y="1463040"/>
            <a:ext cx="11210543" cy="4601748"/>
          </a:xfrm>
        </p:spPr>
        <p:txBody>
          <a:bodyPr/>
          <a:lstStyle/>
          <a:p>
            <a:pPr lvl="0"/>
            <a:r>
              <a:rPr lang="ru-RU" dirty="0"/>
              <a:t>Нажмите для редактирования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8" name="Рисунок 7"/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26579" y="123478"/>
            <a:ext cx="921960" cy="841320"/>
          </a:xfrm>
          <a:prstGeom prst="rect">
            <a:avLst/>
          </a:prstGeom>
          <a:ln>
            <a:noFill/>
          </a:ln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7B0ABE10-5A8F-5044-434F-7434A0356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601" y="430609"/>
            <a:ext cx="8820149" cy="557784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Segoe UI (Основной текст)"/>
              </a:defRPr>
            </a:lvl1pPr>
          </a:lstStyle>
          <a:p>
            <a:r>
              <a:rPr lang="ru-RU" dirty="0"/>
              <a:t>Название слайда</a:t>
            </a:r>
            <a:endParaRPr lang="en-US" dirty="0"/>
          </a:p>
        </p:txBody>
      </p:sp>
      <p:pic>
        <p:nvPicPr>
          <p:cNvPr id="3074" name="Picture 2" descr="C:\Users\CDO\Desktop\Pobeda80_logo_reduced_text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1750" y="332565"/>
            <a:ext cx="1847850" cy="74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811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85243B5-B498-1E60-5D02-983D13E82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DBD33E4-41B8-74EC-F9A4-3E1DCC0E7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22A375B-2E8B-0F31-9DE4-A5F0682AD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CB40353B-463E-6D13-F92E-564948AFA3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44500" y="1463040"/>
            <a:ext cx="5330952" cy="4601748"/>
          </a:xfrm>
        </p:spPr>
        <p:txBody>
          <a:bodyPr/>
          <a:lstStyle/>
          <a:p>
            <a:pPr lvl="0"/>
            <a:r>
              <a:rPr lang="ru-RU" dirty="0"/>
              <a:t>Нажмите для редактирования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xmlns="" id="{904E943F-C687-D3B3-4E36-65D69E3E2F0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98690" y="1463040"/>
            <a:ext cx="5330952" cy="4601748"/>
          </a:xfrm>
        </p:spPr>
        <p:txBody>
          <a:bodyPr/>
          <a:lstStyle/>
          <a:p>
            <a:pPr lvl="0"/>
            <a:r>
              <a:rPr lang="ru-RU" dirty="0"/>
              <a:t>Нажмите для редактирования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9" name="Рисунок 8"/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26579" y="123478"/>
            <a:ext cx="921960" cy="841320"/>
          </a:xfrm>
          <a:prstGeom prst="rect">
            <a:avLst/>
          </a:prstGeom>
          <a:ln>
            <a:noFill/>
          </a:ln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xmlns="" id="{7B0ABE10-5A8F-5044-434F-7434A0356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600" y="430609"/>
            <a:ext cx="8715375" cy="557784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Segoe UI (Основной текст)"/>
              </a:defRPr>
            </a:lvl1pPr>
          </a:lstStyle>
          <a:p>
            <a:r>
              <a:rPr lang="ru-RU" dirty="0"/>
              <a:t>Название слайда</a:t>
            </a:r>
            <a:endParaRPr lang="en-US" dirty="0"/>
          </a:p>
        </p:txBody>
      </p:sp>
      <p:pic>
        <p:nvPicPr>
          <p:cNvPr id="12" name="Picture 2" descr="C:\Users\CDO\Desktop\Pobeda80_logo_reduced_text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1750" y="332565"/>
            <a:ext cx="1847850" cy="74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210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h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85243B5-B498-1E60-5D02-983D13E82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DBD33E4-41B8-74EC-F9A4-3E1DCC0E7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22A375B-2E8B-0F31-9DE4-A5F0682AD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CB40353B-463E-6D13-F92E-564948AFA3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44500" y="1463040"/>
            <a:ext cx="5330952" cy="4601748"/>
          </a:xfrm>
        </p:spPr>
        <p:txBody>
          <a:bodyPr/>
          <a:lstStyle/>
          <a:p>
            <a:pPr lvl="0"/>
            <a:r>
              <a:rPr lang="ru-RU" dirty="0"/>
              <a:t>Нажмите для редактирования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8" name="Рисунок 7"/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26579" y="123478"/>
            <a:ext cx="921960" cy="841320"/>
          </a:xfrm>
          <a:prstGeom prst="rect">
            <a:avLst/>
          </a:prstGeom>
          <a:ln>
            <a:noFill/>
          </a:ln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7B0ABE10-5A8F-5044-434F-7434A0356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601" y="430609"/>
            <a:ext cx="8743950" cy="557784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Segoe UI (Основной текст)"/>
              </a:defRPr>
            </a:lvl1pPr>
          </a:lstStyle>
          <a:p>
            <a:r>
              <a:rPr lang="ru-RU" dirty="0"/>
              <a:t>Название слайда</a:t>
            </a:r>
            <a:endParaRPr lang="en-US" dirty="0"/>
          </a:p>
        </p:txBody>
      </p:sp>
      <p:pic>
        <p:nvPicPr>
          <p:cNvPr id="11" name="Picture 2" descr="C:\Users\CDO\Desktop\Pobeda80_logo_reduced_text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1750" y="332565"/>
            <a:ext cx="1847850" cy="74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700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29464" y="2570226"/>
            <a:ext cx="9922447" cy="914400"/>
          </a:xfrm>
          <a:prstGeom prst="rect">
            <a:avLst/>
          </a:prstGeom>
        </p:spPr>
        <p:txBody>
          <a:bodyPr/>
          <a:lstStyle>
            <a:lvl1pPr algn="ctr">
              <a:defRPr sz="5400" b="0">
                <a:solidFill>
                  <a:schemeClr val="tx1"/>
                </a:solidFill>
                <a:latin typeface="Segoe UI (Основной текст)"/>
              </a:defRPr>
            </a:lvl1pPr>
          </a:lstStyle>
          <a:p>
            <a:r>
              <a:rPr lang="ru-RU" dirty="0"/>
              <a:t>Текст…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107D0E1-EAED-8E08-24BA-8F930364BA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95949" y="5460837"/>
            <a:ext cx="6360357" cy="8620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ClrTx/>
              <a:buSzTx/>
              <a:buFontTx/>
              <a:buNone/>
              <a:tabLst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E-mail</a:t>
            </a:r>
            <a:r>
              <a:rPr lang="ru-RU" dirty="0"/>
              <a:t>:</a:t>
            </a:r>
            <a:br>
              <a:rPr lang="ru-RU" dirty="0"/>
            </a:br>
            <a:r>
              <a:rPr lang="ru-RU" dirty="0"/>
              <a:t>Тел.: (8652)</a:t>
            </a:r>
            <a:endParaRPr lang="en-US" dirty="0"/>
          </a:p>
        </p:txBody>
      </p:sp>
      <p:pic>
        <p:nvPicPr>
          <p:cNvPr id="7" name="Рисунок 6"/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26579" y="123478"/>
            <a:ext cx="921960" cy="841320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/>
          <p:cNvPicPr/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 rot="26400">
            <a:off x="10961439" y="-60248"/>
            <a:ext cx="901580" cy="1340079"/>
          </a:xfrm>
          <a:prstGeom prst="rect">
            <a:avLst/>
          </a:prstGeom>
          <a:ln>
            <a:noFill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2DE796B5-EBCD-44AF-90A9-44CA72B2A346}"/>
              </a:ext>
            </a:extLst>
          </p:cNvPr>
          <p:cNvSpPr/>
          <p:nvPr userDrawn="1"/>
        </p:nvSpPr>
        <p:spPr>
          <a:xfrm>
            <a:off x="1638299" y="195486"/>
            <a:ext cx="92202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0" i="0" dirty="0">
                <a:solidFill>
                  <a:schemeClr val="tx1"/>
                </a:solidFill>
                <a:effectLst/>
                <a:latin typeface="Bahnschrift Light SemiCondensed" pitchFamily="34" charset="0"/>
                <a:cs typeface="Sakkal Majalla" panose="020B0604020202020204" pitchFamily="2" charset="-78"/>
              </a:rPr>
              <a:t>Государственное бюджетное учреждение дополнительного профессионального образования «Ставропольский краевой институт развития образования, повышения квалификации и переподготовки работников образования»</a:t>
            </a:r>
          </a:p>
        </p:txBody>
      </p:sp>
      <p:pic>
        <p:nvPicPr>
          <p:cNvPr id="10" name="Picture 5" descr="C:\Users\CDO\Desktop\vk2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7900" y="5100823"/>
            <a:ext cx="1019322" cy="101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CDO\Desktop\sferum_2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8171" y="5077321"/>
            <a:ext cx="1121703" cy="112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Users\CDO\Desktop\qr-code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2725" y="5086846"/>
            <a:ext cx="1048947" cy="110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Users\CDO\Desktop\tg-4.pn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218" y="5099463"/>
            <a:ext cx="1020682" cy="102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00066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056" y="1447800"/>
            <a:ext cx="11210543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Нажмите для редактирования</a:t>
            </a:r>
            <a:endParaRPr lang="en-US" dirty="0"/>
          </a:p>
          <a:p>
            <a:pPr lvl="1"/>
            <a:r>
              <a:rPr lang="ru-RU" dirty="0"/>
              <a:t>Второй уровень</a:t>
            </a:r>
            <a:endParaRPr lang="en-US" dirty="0"/>
          </a:p>
          <a:p>
            <a:pPr lvl="2"/>
            <a:r>
              <a:rPr lang="ru-RU" dirty="0"/>
              <a:t>Третий уровень</a:t>
            </a:r>
            <a:endParaRPr lang="en-US" dirty="0"/>
          </a:p>
          <a:p>
            <a:pPr lvl="3"/>
            <a:r>
              <a:rPr lang="ru-RU" dirty="0"/>
              <a:t>Четвертый уровень</a:t>
            </a:r>
            <a:endParaRPr lang="en-US" dirty="0"/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9099" y="6427391"/>
            <a:ext cx="3276600" cy="1416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427391"/>
            <a:ext cx="2895600" cy="1416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53042" y="6427391"/>
            <a:ext cx="3276600" cy="1416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D8F39A1B-8AD1-2C34-AB40-00704468E828}"/>
              </a:ext>
            </a:extLst>
          </p:cNvPr>
          <p:cNvCxnSpPr>
            <a:cxnSpLocks/>
          </p:cNvCxnSpPr>
          <p:nvPr userDrawn="1"/>
        </p:nvCxnSpPr>
        <p:spPr>
          <a:xfrm>
            <a:off x="533400" y="1104900"/>
            <a:ext cx="11119104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/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26579" y="123478"/>
            <a:ext cx="921960" cy="8413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  <p:sldLayoutId id="2147483668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bg2">
              <a:lumMod val="25000"/>
            </a:schemeClr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Tx/>
        <a:buNone/>
        <a:defRPr lang="en-US" sz="1600" kern="1200" dirty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283464" indent="-283464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600" kern="1200" dirty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600" kern="1200" dirty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600" kern="1200" dirty="0" smtClean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600" kern="1200" dirty="0" smtClean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3984" userDrawn="1">
          <p15:clr>
            <a:srgbClr val="F26B43"/>
          </p15:clr>
        </p15:guide>
        <p15:guide id="2" pos="336" userDrawn="1">
          <p15:clr>
            <a:srgbClr val="F26B43"/>
          </p15:clr>
        </p15:guide>
        <p15:guide id="3" pos="7320" userDrawn="1">
          <p15:clr>
            <a:srgbClr val="F26B43"/>
          </p15:clr>
        </p15:guide>
        <p15:guide id="4" orient="horz" pos="912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696" userDrawn="1">
          <p15:clr>
            <a:srgbClr val="F26B43"/>
          </p15:clr>
        </p15:guide>
        <p15:guide id="7" pos="36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8D66E636-D1D5-3AAC-5CD5-A2F5C585C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1309" y="2448018"/>
            <a:ext cx="9922447" cy="1111928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kern="1800" cap="all" spc="-6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Альтернативная коммуникация </a:t>
            </a:r>
            <a:br>
              <a:rPr lang="ru-RU" sz="3200" b="1" kern="1800" cap="all" spc="-6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kern="1800" cap="all" spc="-6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работе с детьми, имеющими  ОВЗ</a:t>
            </a:r>
            <a:endParaRPr lang="ru-RU" sz="3200" cap="all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E831F0C-52BB-6204-5BF6-C4DDD23942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69476" y="5340573"/>
            <a:ext cx="4976489" cy="862012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 Карасева, доцент кафедры специального и инклюзивного образования,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СКИРО ПК и ПРО</a:t>
            </a:r>
          </a:p>
          <a:p>
            <a:endParaRPr lang="en-US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875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E0025A5-136D-4786-AF23-4139A4A6C777}"/>
              </a:ext>
            </a:extLst>
          </p:cNvPr>
          <p:cNvSpPr txBox="1"/>
          <p:nvPr/>
        </p:nvSpPr>
        <p:spPr>
          <a:xfrm>
            <a:off x="2581552" y="1610690"/>
            <a:ext cx="7028895" cy="375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обучения коммуникации детей с ОВЗ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8FF0F-EEF2-405E-A551-3E70DCA1E862}"/>
              </a:ext>
            </a:extLst>
          </p:cNvPr>
          <p:cNvSpPr txBox="1"/>
          <p:nvPr/>
        </p:nvSpPr>
        <p:spPr>
          <a:xfrm>
            <a:off x="916619" y="3217548"/>
            <a:ext cx="6094520" cy="773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1-й этап: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обучение пониманию простых инструкций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046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E0025A5-136D-4786-AF23-4139A4A6C777}"/>
              </a:ext>
            </a:extLst>
          </p:cNvPr>
          <p:cNvSpPr txBox="1"/>
          <p:nvPr/>
        </p:nvSpPr>
        <p:spPr>
          <a:xfrm>
            <a:off x="2581552" y="1610690"/>
            <a:ext cx="7028895" cy="375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обучения коммуникации детей с ОВЗ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8FF0F-EEF2-405E-A551-3E70DCA1E862}"/>
              </a:ext>
            </a:extLst>
          </p:cNvPr>
          <p:cNvSpPr txBox="1"/>
          <p:nvPr/>
        </p:nvSpPr>
        <p:spPr>
          <a:xfrm>
            <a:off x="916619" y="3217548"/>
            <a:ext cx="6094520" cy="1110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2-й этап: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перенос навыка в другую среду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966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A662471-66D1-4992-B2F0-1E7EC7B649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4626" y="1669261"/>
            <a:ext cx="6815414" cy="479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41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B275511-0B77-4543-B06E-3004A755C059}"/>
              </a:ext>
            </a:extLst>
          </p:cNvPr>
          <p:cNvSpPr txBox="1"/>
          <p:nvPr/>
        </p:nvSpPr>
        <p:spPr>
          <a:xfrm>
            <a:off x="597024" y="2134277"/>
            <a:ext cx="448100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Эффективное использование альтернативной и дополнительной коммуникации ребенком с ОВЗ невозможно без системной, постоянной поддержки формируемых коммуникативных умений не только в условиях образовательного учреждения, но и дома.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E5423B8-903C-410F-9F8F-8BFF8BC2B1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3631" y="2134277"/>
            <a:ext cx="5940425" cy="323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572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07FB0A3-2C9B-4AD6-AEFA-5D82523CC60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315" y="1257146"/>
            <a:ext cx="3485773" cy="27858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DFD7527-DB8D-4D73-B6F7-CB7E17BC9E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7141" y="4043012"/>
            <a:ext cx="4518544" cy="27314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1932D4C-4CD4-4BE2-8E3F-76B1A46B43E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2088" y="4043012"/>
            <a:ext cx="4186839" cy="27314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C7340BA-C56C-46B8-8EB1-93AAF130A43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315" y="4043012"/>
            <a:ext cx="3485773" cy="265962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32A5089-8E94-46C8-9A19-2ADB58BBDA4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2087" y="1257147"/>
            <a:ext cx="4186839" cy="278586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431270C-C1BD-4A4B-A5A7-5F922FF5DD3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8925" y="1257146"/>
            <a:ext cx="4246759" cy="278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9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B2155E1-345F-4CD3-866E-B25D420C44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446" y="1512348"/>
            <a:ext cx="4971966" cy="47592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CCF0F54-8CC5-4B48-A825-69ECFF7ABB4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6088" y="1278385"/>
            <a:ext cx="4498762" cy="24192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66285D1-9BC5-4E84-AB36-DAA940FC18C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6088" y="4031387"/>
            <a:ext cx="4506600" cy="24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3164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C977597-4D0E-4F5F-825B-55052111F91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9023" y="1430372"/>
            <a:ext cx="6713953" cy="497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9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5D367DC-7CAE-4A01-AEE7-54C52CE37E6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3390" y="2140585"/>
            <a:ext cx="8300622" cy="363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075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8C124C6-536F-4FAB-BC44-285426D5C6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523" y="1785133"/>
            <a:ext cx="8332954" cy="45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365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B6FE945-E77B-4E0E-8904-F671DE80DC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4308" y="1787780"/>
            <a:ext cx="7737528" cy="439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638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8CA5E32-78F3-4545-9C6E-F9F7E99A6E0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891" y="1424719"/>
            <a:ext cx="7618217" cy="502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8950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29464" y="2570226"/>
            <a:ext cx="9922447" cy="1682178"/>
          </a:xfrm>
        </p:spPr>
        <p:txBody>
          <a:bodyPr/>
          <a:lstStyle/>
          <a:p>
            <a:r>
              <a:rPr lang="ru-RU" sz="2400" b="1" kern="1800" cap="all" spc="-6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Альтернативная коммуникация </a:t>
            </a:r>
            <a:br>
              <a:rPr lang="ru-RU" sz="2400" b="1" kern="1800" cap="all" spc="-6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1800" cap="all" spc="-6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работе с детьми, имеющими  ОВЗ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1D3A86D-A6EB-4702-B7DA-A30764E18851}"/>
              </a:ext>
            </a:extLst>
          </p:cNvPr>
          <p:cNvSpPr txBox="1"/>
          <p:nvPr/>
        </p:nvSpPr>
        <p:spPr>
          <a:xfrm>
            <a:off x="4633125" y="5179590"/>
            <a:ext cx="361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Карасева Анна Анатольевна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akaraseva-stav@mail.ru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Тел.: (8652)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99-77-29 (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доб.518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451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B8DA799-8D06-4C24-8D66-DE826A9D5503}"/>
              </a:ext>
            </a:extLst>
          </p:cNvPr>
          <p:cNvSpPr txBox="1"/>
          <p:nvPr/>
        </p:nvSpPr>
        <p:spPr>
          <a:xfrm>
            <a:off x="2292658" y="423454"/>
            <a:ext cx="2776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ЖЕСТЫ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684DBB0-43A0-4A84-BB72-F174E6FE7A10}"/>
              </a:ext>
            </a:extLst>
          </p:cNvPr>
          <p:cNvSpPr txBox="1"/>
          <p:nvPr/>
        </p:nvSpPr>
        <p:spPr>
          <a:xfrm>
            <a:off x="479393" y="2236213"/>
            <a:ext cx="525558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  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Жест — выразительное движение одной или двумя руками, имеющее определенное значение и смысл в конкретной ситуации. Выделяют культурные жесты – жесты, принятые в конкретной культуре общения, жесты национального жестового языка (в России - РЖЯ) или языковой программы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Макатон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; или особый, предложенный самим ребенком жест, постоянно используемый им и его окружением в одних и тех же ситуациях.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532F376-CB67-4BEF-9258-703BF32C46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0086" y="1536643"/>
            <a:ext cx="4415577" cy="20193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7610298-C11B-4685-9B4F-260DC54507EB}"/>
              </a:ext>
            </a:extLst>
          </p:cNvPr>
          <p:cNvSpPr txBox="1"/>
          <p:nvPr/>
        </p:nvSpPr>
        <p:spPr>
          <a:xfrm>
            <a:off x="8316318" y="1351977"/>
            <a:ext cx="26831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Жесты и символы: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F8249A3-0ACA-43F5-9750-C425083236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1002" y="3740609"/>
            <a:ext cx="5624661" cy="286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5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87D0FCA-6B41-47FF-89AB-4575FD4B72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273" y="1592478"/>
            <a:ext cx="6303144" cy="45754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1A63AE-B3C8-43B6-8F6E-FDE7D4E64995}"/>
              </a:ext>
            </a:extLst>
          </p:cNvPr>
          <p:cNvSpPr txBox="1"/>
          <p:nvPr/>
        </p:nvSpPr>
        <p:spPr>
          <a:xfrm>
            <a:off x="3269202" y="538572"/>
            <a:ext cx="609452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Графические изображения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8022EB7-B260-4F80-B25E-9F25BF87DD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8106" y="2222076"/>
            <a:ext cx="4902462" cy="331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830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D13C8CD-A419-4355-B1D4-0C66C79D22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416" y="1294308"/>
            <a:ext cx="4135283" cy="29908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6EFBE9D-99AB-462D-8C36-6F76402008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090" y="4105837"/>
            <a:ext cx="6827048" cy="25158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1D028A2-1C9F-497D-AB5C-D73656A457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090" y="1386581"/>
            <a:ext cx="2870354" cy="241028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CA4E589-9331-427F-814A-A5680AF41E8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5428" y="1386581"/>
            <a:ext cx="3446156" cy="23219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EEA4FAE-3DF8-4E94-A2E8-B9A261E35862}"/>
              </a:ext>
            </a:extLst>
          </p:cNvPr>
          <p:cNvSpPr txBox="1"/>
          <p:nvPr/>
        </p:nvSpPr>
        <p:spPr>
          <a:xfrm>
            <a:off x="2896340" y="456592"/>
            <a:ext cx="609452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Мини-объекты (трехмерные, рельефные, изображения)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069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798E3F2-6A29-4FF8-9E88-44E58098D7C6}"/>
              </a:ext>
            </a:extLst>
          </p:cNvPr>
          <p:cNvSpPr txBox="1"/>
          <p:nvPr/>
        </p:nvSpPr>
        <p:spPr>
          <a:xfrm>
            <a:off x="2281560" y="317288"/>
            <a:ext cx="7075503" cy="773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Системы символов альтернативной 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дополнительной коммуникации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E3602CB-9F89-45AD-AF73-59139524CE9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1978" y="1213191"/>
            <a:ext cx="7266000" cy="532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730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ADAEB32-88ED-4DDC-B9B1-F31FF80883C6}"/>
              </a:ext>
            </a:extLst>
          </p:cNvPr>
          <p:cNvSpPr txBox="1"/>
          <p:nvPr/>
        </p:nvSpPr>
        <p:spPr>
          <a:xfrm>
            <a:off x="1802166" y="1347098"/>
            <a:ext cx="8913181" cy="671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 к символам системы альтернативной и дополнительной коммуникации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9E20991-BA1E-4C2B-83E9-CCA4B951AA62}"/>
              </a:ext>
            </a:extLst>
          </p:cNvPr>
          <p:cNvSpPr txBox="1"/>
          <p:nvPr/>
        </p:nvSpPr>
        <p:spPr>
          <a:xfrm>
            <a:off x="2585621" y="2962468"/>
            <a:ext cx="60945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ЖЕСТЫ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ФОТО И КАРТИНКИ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МИНИ-ОБЪЕКТЫ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СЛОВА</a:t>
            </a:r>
          </a:p>
        </p:txBody>
      </p:sp>
    </p:spTree>
    <p:extLst>
      <p:ext uri="{BB962C8B-B14F-4D97-AF65-F5344CB8AC3E}">
        <p14:creationId xmlns:p14="http://schemas.microsoft.com/office/powerpoint/2010/main" val="1584110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3DD442B-5D6D-4FD4-AB37-ADC3AD822C21}"/>
              </a:ext>
            </a:extLst>
          </p:cNvPr>
          <p:cNvSpPr txBox="1"/>
          <p:nvPr/>
        </p:nvSpPr>
        <p:spPr>
          <a:xfrm>
            <a:off x="2772052" y="364854"/>
            <a:ext cx="6094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Основные принципы работы по внедрению системы дополнительной коммуникации: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B85623C-C4D1-452F-BC4F-B77841386A8B}"/>
              </a:ext>
            </a:extLst>
          </p:cNvPr>
          <p:cNvSpPr txBox="1"/>
          <p:nvPr/>
        </p:nvSpPr>
        <p:spPr>
          <a:xfrm>
            <a:off x="621437" y="1419558"/>
            <a:ext cx="11043821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•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«от более реального к более абстрактному».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обучении использованию графической системы символов ребёнку сначала необходимо предъявлять фотографии реального объекта (к примеру, собаки), потом— рисунок с объектом, и затем— пиктограмму.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избыточности символов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(совмещение различных систем коммуникации— жестов, картинок и, например, написанного слова). Использование как можно большего количества дополнительных знаков и символов помогает развивать абстрактное мышление и символическую деятельность, способствуя таким образом развитию понимания и вербальной (звуковой) речи. </a:t>
            </a:r>
          </a:p>
          <a:p>
            <a:pPr marL="342900" indent="-342900" algn="just">
              <a:buAutoNum type="arabicPeriod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Показываем картинку «дом» и игрушку «дом» </a:t>
            </a:r>
          </a:p>
          <a:p>
            <a:pPr marL="342900" indent="-342900" algn="just">
              <a:buAutoNum type="arabicPeriod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 напечатанное слово «дом» </a:t>
            </a:r>
          </a:p>
          <a:p>
            <a:pPr marL="342900" indent="-342900" algn="just">
              <a:buAutoNum type="arabicPeriod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Показываем жест «дом».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постоянной поддержки мотивации.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использованию любой системы дополнительной коммуникации— это чаще всего сложная, долгая и упорная работа, которая требует постоянного обучения семьи и персонала, работающего с ребёнком, постоянной поддержки мотивации и заинтересованности, так как не всегда система воспринимается легко и быстро.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функционального использования в коммуникации.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трудно вывести использование системы дополнительной коммуникации за пределы занятия и использовать приобретённые навыки в повседневной деятельности, что, собственно, и является основной целью применения системы дополнительной коммуникации. </a:t>
            </a:r>
          </a:p>
        </p:txBody>
      </p:sp>
    </p:spTree>
    <p:extLst>
      <p:ext uri="{BB962C8B-B14F-4D97-AF65-F5344CB8AC3E}">
        <p14:creationId xmlns:p14="http://schemas.microsoft.com/office/powerpoint/2010/main" val="749483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2FD36F7-D718-494E-8780-37913CD2650C}"/>
              </a:ext>
            </a:extLst>
          </p:cNvPr>
          <p:cNvSpPr txBox="1"/>
          <p:nvPr/>
        </p:nvSpPr>
        <p:spPr>
          <a:xfrm>
            <a:off x="2729144" y="351553"/>
            <a:ext cx="6094520" cy="736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Сложности при обучении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коммуникации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17F7ADE9-319B-4154-A993-86563F73CE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4144852"/>
              </p:ext>
            </p:extLst>
          </p:nvPr>
        </p:nvGraphicFramePr>
        <p:xfrm>
          <a:off x="2405849" y="1748901"/>
          <a:ext cx="6990672" cy="4256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0653291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CF3D1C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44889724_Win32" id="{A47D2243-58B7-4EA1-AC61-F4DDB07AC155}" vid="{5B84BEAD-BCA6-42F5-9270-6ECA397995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D0C6F549-03FF-4828-9BD8-8F40C0A2B2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B6FBE4-5ACD-4115-9139-635E82C3D35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EFEE82-03DD-4F90-81E2-2AF29E1D81FB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16c05727-aa75-4e4a-9b5f-8a80a1165891"/>
    <ds:schemaRef ds:uri="http://purl.org/dc/elements/1.1/"/>
    <ds:schemaRef ds:uri="71af3243-3dd4-4a8d-8c0d-dd76da1f02a5"/>
    <ds:schemaRef ds:uri="http://schemas.microsoft.com/sharepoint/v3"/>
    <ds:schemaRef ds:uri="http://schemas.openxmlformats.org/package/2006/metadata/core-properties"/>
    <ds:schemaRef ds:uri="230e9df3-be65-4c73-a93b-d1236ebd677e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409</Words>
  <Application>Microsoft Office PowerPoint</Application>
  <PresentationFormat>Произвольный</PresentationFormat>
  <Paragraphs>36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WelcomeDoc</vt:lpstr>
      <vt:lpstr>Альтернативная коммуникация  в работе с детьми, имеющими  ОВЗ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Альтернативная коммуникация  в работе с детьми, имеющими  ОВЗ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2022-05-26T06:44:04Z</dcterms:created>
  <dcterms:modified xsi:type="dcterms:W3CDTF">2025-10-16T09:25:44Z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